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4020202020204" charset="0"/>
      <p:regular r:id="rId18"/>
    </p:embeddedFont>
    <p:embeddedFont>
      <p:font typeface="Gadugi" panose="020B0502040204020203" pitchFamily="34" charset="0"/>
      <p:regular r:id="rId19"/>
      <p:bold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64" autoAdjust="0"/>
    <p:restoredTop sz="72021" autoAdjust="0"/>
  </p:normalViewPr>
  <p:slideViewPr>
    <p:cSldViewPr>
      <p:cViewPr varScale="1">
        <p:scale>
          <a:sx n="32" d="100"/>
          <a:sy n="32" d="100"/>
        </p:scale>
        <p:origin x="780"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172"/>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23.08.2022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23.08.2022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Hello and welcome, my name is Jignesh and today I will be presenting to you the results of the Data Analytics task.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23.08.2022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19" dirty="0">
                <a:latin typeface="Gadugi" panose="020B0502040204020203" pitchFamily="34" charset="0"/>
                <a:ea typeface="Gadugi" panose="020B0502040204020203" pitchFamily="34" charset="0"/>
              </a:rPr>
              <a:t>We have  analyzed the brands devices that our users have, which can help us in making partnerships with a particular brand.</a:t>
            </a:r>
          </a:p>
          <a:p>
            <a:pPr lvl="0"/>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19" dirty="0">
                <a:latin typeface="Gadugi" panose="020B0502040204020203" pitchFamily="34" charset="0"/>
                <a:ea typeface="Gadugi" panose="020B0502040204020203" pitchFamily="34" charset="0"/>
              </a:rPr>
              <a:t>We have looked at trending topics on the platform, that can be boosted more to the audience, so as to increase engagement with the media.</a:t>
            </a:r>
          </a:p>
          <a:p>
            <a:pPr lvl="0"/>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19" dirty="0">
                <a:latin typeface="Gadugi" panose="020B0502040204020203" pitchFamily="34" charset="0"/>
                <a:ea typeface="Gadugi" panose="020B0502040204020203" pitchFamily="34" charset="0"/>
              </a:rPr>
              <a:t>We can target particular age groups by roping in content creators, and this age of dynamic content, we can introduce collabs ,too</a:t>
            </a:r>
          </a:p>
          <a:p>
            <a:pPr lvl="0"/>
            <a:endParaRPr lang="en-US" dirty="0"/>
          </a:p>
          <a:p>
            <a:pPr lvl="0"/>
            <a:endParaRPr lang="en-US" dirty="0"/>
          </a:p>
          <a:p>
            <a:pPr lvl="0"/>
            <a:r>
              <a:rPr lang="en-US" dirty="0"/>
              <a:t>-.</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23.08.2022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Thank you very much for listening, please feel free to ask any questions that you may have!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23.08.2022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1. We will recap the overall project to give a high level understanding of the business problem we're tackling and the specific requirements.</a:t>
            </a:r>
          </a:p>
          <a:p>
            <a:pPr lvl="0"/>
            <a:r>
              <a:rPr lang="en-US" dirty="0"/>
              <a:t>2. We will dive into the specific problem that we, the Data Analytics team, have been focusing on and will give some background as to why this is such a big problem.</a:t>
            </a:r>
          </a:p>
          <a:p>
            <a:pPr lvl="0"/>
            <a:r>
              <a:rPr lang="en-US" dirty="0"/>
              <a:t>3. After introducing the problem, I will go over the team responsible from our side in tackling this task.</a:t>
            </a:r>
          </a:p>
          <a:p>
            <a:pPr lvl="0"/>
            <a:r>
              <a:rPr lang="en-US" dirty="0"/>
              <a:t>4. I will then go over the high-level process that we followed to complete this task, so that you have complete clarity in how we tackle these kinds of tasks.</a:t>
            </a:r>
          </a:p>
          <a:p>
            <a:pPr lvl="0"/>
            <a:r>
              <a:rPr lang="en-US" dirty="0"/>
              <a:t>5. Finally, I will go over the all important results and I will present them as a series of insights and visualizations from our analysis.</a:t>
            </a:r>
          </a:p>
          <a:p>
            <a:pPr lvl="0"/>
            <a:endParaRPr lang="en-US" dirty="0"/>
          </a:p>
          <a:p>
            <a:pPr lvl="0"/>
            <a:r>
              <a:rPr lang="en-US" dirty="0"/>
              <a:t>To wrap up, I will summarize and open for any questions.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23.08.2022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kick things off let me recap this engagement.</a:t>
            </a:r>
          </a:p>
          <a:p>
            <a:pPr lvl="0"/>
            <a:endParaRPr lang="en-US" dirty="0"/>
          </a:p>
          <a:p>
            <a:pPr lvl="0"/>
            <a:r>
              <a:rPr lang="en-US" dirty="0"/>
              <a:t>We, Accenture have embarked on a 3 month pilot with Social Buzz to focus on 3 main tasks, aligned with some of the biggest challenges that you're currently facing. </a:t>
            </a:r>
          </a:p>
          <a:p>
            <a:pPr lvl="0"/>
            <a:endParaRPr lang="en-US" dirty="0"/>
          </a:p>
          <a:p>
            <a:pPr lvl="0"/>
            <a:r>
              <a:rPr lang="en-US" dirty="0"/>
              <a:t>Social Buzz has reached huge scale in recent years to become recognized as a global unicorn company. We are here to help you manage this scale and to guide you in the right direction.</a:t>
            </a:r>
          </a:p>
          <a:p>
            <a:pPr lvl="0"/>
            <a:endParaRPr lang="en-US" dirty="0"/>
          </a:p>
          <a:p>
            <a:pPr lvl="0"/>
            <a:r>
              <a:rPr lang="en-US" dirty="0"/>
              <a:t>Firstly, we will be doing an audit of your big data practice and sharing best practices and industry expertise. Secondly we will be guiding you through a successful IPO, of which we have deep expertise and knowledge of within our team. And finally, we have conducted an analysis of your data to find insights regarding your top 5 most popular categories of content</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23.08.2022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Focusing on the last point that I mentioned there, this is what the Data Analytics team has been specifically focused on.</a:t>
            </a:r>
          </a:p>
          <a:p>
            <a:pPr lvl="0"/>
            <a:endParaRPr lang="en-US" dirty="0"/>
          </a:p>
          <a:p>
            <a:pPr lvl="0"/>
            <a:r>
              <a:rPr lang="en-US" dirty="0"/>
              <a:t>Clearly with such grand scale, this comes with a lot of data and with such vast amounts of data comes challenges.</a:t>
            </a:r>
          </a:p>
          <a:p>
            <a:pPr lvl="0"/>
            <a:endParaRPr lang="en-US" dirty="0"/>
          </a:p>
          <a:p>
            <a:pPr lvl="0"/>
            <a:r>
              <a:rPr lang="en-US" dirty="0"/>
              <a:t>To give a background on how much data you've been creating:</a:t>
            </a:r>
          </a:p>
          <a:p>
            <a:pPr lvl="0"/>
            <a:r>
              <a:rPr lang="en-US" dirty="0"/>
              <a:t>- You told us that your platform receives over 100000 posts per day which amounts to 36 500 000 posts every year, of which, this is all unstructured data making it very hard to make sense of.</a:t>
            </a:r>
          </a:p>
          <a:p>
            <a:pPr lvl="0"/>
            <a:endParaRPr lang="en-US" dirty="0"/>
          </a:p>
          <a:p>
            <a:pPr lvl="0"/>
            <a:r>
              <a:rPr lang="en-US" dirty="0"/>
              <a:t>In this day and age, content is king. Just look at some of the biggest platforms in the world, for example YouTube, Facebook and Netflix... they are all content businesses... </a:t>
            </a:r>
          </a:p>
          <a:p>
            <a:pPr lvl="0"/>
            <a:endParaRPr lang="en-US" dirty="0"/>
          </a:p>
          <a:p>
            <a:pPr lvl="0"/>
            <a:r>
              <a:rPr lang="en-US" dirty="0"/>
              <a:t>But how to capitalize on it when there is so much?</a:t>
            </a:r>
          </a:p>
          <a:p>
            <a:pPr lvl="0"/>
            <a:endParaRPr lang="en-US" dirty="0"/>
          </a:p>
          <a:p>
            <a:pPr lvl="0"/>
            <a:r>
              <a:rPr lang="en-US" dirty="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a:p>
          <a:p>
            <a:pPr lvl="0"/>
            <a:r>
              <a:rPr lang="en-US" dirty="0"/>
              <a:t>And this is where out data analytics expertise comes in, with the insights that we've uncovered from this task, we can show you exactly how to take analytics to production at scale.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23.08.2022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data expert has worked with the worlds biggest clients on solving their data problems and was heavily involved in the data engineering side of this project.</a:t>
            </a:r>
          </a:p>
          <a:p>
            <a:pPr lvl="0"/>
            <a:endParaRPr lang="en-US" dirty="0"/>
          </a:p>
          <a:p>
            <a:pPr lvl="0"/>
            <a:r>
              <a:rPr lang="en-US" dirty="0"/>
              <a:t>And finally myself, [NAME], who was solely responsible for taking leadership guidance and delivering high quality insights from the raw datasets and turning these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23.08.2022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how did we tackle this problem? </a:t>
            </a:r>
          </a:p>
          <a:p>
            <a:pPr lvl="0"/>
            <a:endParaRPr lang="en-US" dirty="0"/>
          </a:p>
          <a:p>
            <a:pPr lvl="0"/>
            <a:r>
              <a:rPr lang="en-US" dirty="0"/>
              <a:t>Well, we approached it in 5 steps:</a:t>
            </a:r>
          </a:p>
          <a:p>
            <a:pPr lvl="0"/>
            <a:endParaRPr lang="en-US" dirty="0"/>
          </a:p>
          <a:p>
            <a:pPr lvl="0"/>
            <a:r>
              <a:rPr lang="en-US" dirty="0"/>
              <a:t>1. Data understanding - the key to success on any data project is to understand the data in detail. So we took the time to understand the data model and domain of your business.</a:t>
            </a:r>
          </a:p>
          <a:p>
            <a:pPr lvl="0"/>
            <a:r>
              <a:rPr lang="en-US" dirty="0"/>
              <a:t>2. Data extraction - after understanding your business, we then architected what an ideal dataset should look like for this problem and extracted it from the relevant data sources.</a:t>
            </a:r>
          </a:p>
          <a:p>
            <a:pPr lvl="0"/>
            <a:r>
              <a:rPr lang="en-US" dirty="0"/>
              <a:t>3. After extracting the raw data, we needed to process and model this data into a dataset that can precisely answer the business questions and produce analytics.</a:t>
            </a:r>
          </a:p>
          <a:p>
            <a:pPr lvl="0"/>
            <a:r>
              <a:rPr lang="en-US" dirty="0"/>
              <a:t>4. With our new dataset, we used our analytical expertise to uncover insights from this dataset and to produce visualizations to describe the insights.</a:t>
            </a:r>
          </a:p>
          <a:p>
            <a:pPr lvl="0"/>
            <a:r>
              <a:rPr lang="en-US" dirty="0"/>
              <a:t>5. And finally we used these insights to unlock business decisions and to make recommendations on next steps.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23.08.2022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This slide shows the devices the users have, which shows a fairly good distribution. We can do partnerships with a particular brand, say Apple or Google to promote our platform, which can attract more users.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23.08.2022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Technology, Animals, Travel, Science, Fitness</a:t>
            </a:r>
          </a:p>
          <a:p>
            <a:pPr lvl="0"/>
            <a:endParaRPr lang="en-US" dirty="0"/>
          </a:p>
          <a:p>
            <a:pPr lvl="0"/>
            <a:r>
              <a:rPr lang="en-US" dirty="0"/>
              <a:t>We can definitely plan on focusing towards the most popular topics, and try to increase their influence by doing paid promotions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23.08.2022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This chart shows the distribution of age groups present on our platform. This can help us understand which particular audience will be most attracted towards our content and therefore our media can be directed towards younger users, which are more in number.</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8/23/2022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researchleap.com/product/data-analysis/" TargetMode="External"/><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9.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2.jpeg"/><Relationship Id="rId4" Type="http://schemas.openxmlformats.org/officeDocument/2006/relationships/image" Target="../media/image21.sv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4.sv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7.svg"/><Relationship Id="rId9"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3" name="Group 3"/>
          <p:cNvGrpSpPr/>
          <p:nvPr/>
        </p:nvGrpSpPr>
        <p:grpSpPr>
          <a:xfrm>
            <a:off x="6400800" y="419100"/>
            <a:ext cx="11277600"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1"/>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43000" y="1114278"/>
            <a:ext cx="8712744" cy="8028200"/>
            <a:chOff x="385759" y="386657"/>
            <a:chExt cx="11282032" cy="10704266"/>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6484543">
              <a:off x="396139" y="376277"/>
              <a:ext cx="9735954" cy="9756713"/>
            </a:xfrm>
            <a:prstGeom prst="rect">
              <a:avLst/>
            </a:prstGeom>
          </p:spPr>
        </p:pic>
      </p:grpSp>
      <p:sp>
        <p:nvSpPr>
          <p:cNvPr id="24" name="TextBox 24"/>
          <p:cNvSpPr txBox="1"/>
          <p:nvPr/>
        </p:nvSpPr>
        <p:spPr>
          <a:xfrm>
            <a:off x="1524000" y="3086100"/>
            <a:ext cx="6705600" cy="4271106"/>
          </a:xfrm>
          <a:prstGeom prst="rect">
            <a:avLst/>
          </a:prstGeom>
        </p:spPr>
        <p:txBody>
          <a:bodyPr wrap="square" lIns="0" tIns="0" rIns="0" bIns="0" rtlCol="0" anchor="t">
            <a:spAutoFit/>
          </a:bodyPr>
          <a:lstStyle/>
          <a:p>
            <a:pPr algn="ctr">
              <a:lnSpc>
                <a:spcPts val="11059"/>
              </a:lnSpc>
            </a:pPr>
            <a:r>
              <a:rPr lang="en-US" sz="10533" b="1" spc="-105" dirty="0">
                <a:solidFill>
                  <a:srgbClr val="FFFFFF"/>
                </a:solidFill>
                <a:latin typeface="Graphik Regular" panose="020B0503030202060203" pitchFamily="34" charset="0"/>
              </a:rPr>
              <a:t>ACCENTURE</a:t>
            </a:r>
          </a:p>
          <a:p>
            <a:pPr algn="ctr">
              <a:lnSpc>
                <a:spcPts val="11059"/>
              </a:lnSpc>
            </a:pPr>
            <a:r>
              <a:rPr lang="en-US" sz="10533" spc="-105" dirty="0">
                <a:solidFill>
                  <a:srgbClr val="FFFFFF"/>
                </a:solidFill>
                <a:latin typeface="Graphik Regular" panose="020B0503030202060203" pitchFamily="34" charset="0"/>
              </a:rPr>
              <a:t>DATA</a:t>
            </a:r>
          </a:p>
          <a:p>
            <a:pPr algn="ctr">
              <a:lnSpc>
                <a:spcPts val="11059"/>
              </a:lnSpc>
            </a:pPr>
            <a:r>
              <a:rPr lang="en-US" sz="10533" spc="-105" dirty="0">
                <a:solidFill>
                  <a:srgbClr val="FFFFFF"/>
                </a:solidFill>
                <a:latin typeface="Graphik Regular" panose="020B0503030202060203" pitchFamily="34" charset="0"/>
              </a:rPr>
              <a:t>ANALYSIS</a:t>
            </a:r>
          </a:p>
        </p:txBody>
      </p:sp>
      <p:pic>
        <p:nvPicPr>
          <p:cNvPr id="26" name="Picture 25">
            <a:extLst>
              <a:ext uri="{FF2B5EF4-FFF2-40B4-BE49-F238E27FC236}">
                <a16:creationId xmlns:a16="http://schemas.microsoft.com/office/drawing/2014/main" id="{D57C5984-45A7-384E-5F15-20AB63915676}"/>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b="10961"/>
          <a:stretch/>
        </p:blipFill>
        <p:spPr>
          <a:xfrm>
            <a:off x="10287000" y="2857500"/>
            <a:ext cx="7129450" cy="458323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17" name="Group 7">
            <a:extLst>
              <a:ext uri="{FF2B5EF4-FFF2-40B4-BE49-F238E27FC236}">
                <a16:creationId xmlns:a16="http://schemas.microsoft.com/office/drawing/2014/main" id="{D1A17F9D-5F12-C118-DA61-9C1C56AF2965}"/>
              </a:ext>
            </a:extLst>
          </p:cNvPr>
          <p:cNvGrpSpPr/>
          <p:nvPr/>
        </p:nvGrpSpPr>
        <p:grpSpPr>
          <a:xfrm>
            <a:off x="11581833" y="3851899"/>
            <a:ext cx="5677467" cy="1562105"/>
            <a:chOff x="0" y="-47625"/>
            <a:chExt cx="7569956" cy="2082805"/>
          </a:xfrm>
        </p:grpSpPr>
        <p:sp>
          <p:nvSpPr>
            <p:cNvPr id="18" name="TextBox 8">
              <a:extLst>
                <a:ext uri="{FF2B5EF4-FFF2-40B4-BE49-F238E27FC236}">
                  <a16:creationId xmlns:a16="http://schemas.microsoft.com/office/drawing/2014/main" id="{AF53E0BE-C702-68F8-8194-6B9C0F1CCB0D}"/>
                </a:ext>
              </a:extLst>
            </p:cNvPr>
            <p:cNvSpPr txBox="1"/>
            <p:nvPr/>
          </p:nvSpPr>
          <p:spPr>
            <a:xfrm>
              <a:off x="0" y="691991"/>
              <a:ext cx="7569956" cy="1343189"/>
            </a:xfrm>
            <a:prstGeom prst="rect">
              <a:avLst/>
            </a:prstGeom>
          </p:spPr>
          <p:txBody>
            <a:bodyPr lIns="0" tIns="0" rIns="0" bIns="0" rtlCol="0" anchor="t">
              <a:spAutoFit/>
            </a:bodyPr>
            <a:lstStyle/>
            <a:p>
              <a:pPr>
                <a:lnSpc>
                  <a:spcPts val="2660"/>
                </a:lnSpc>
              </a:pPr>
              <a:r>
                <a:rPr lang="en-US" sz="1900" spc="-19" dirty="0">
                  <a:latin typeface="Gadugi" panose="020B0502040204020203" pitchFamily="34" charset="0"/>
                  <a:ea typeface="Gadugi" panose="020B0502040204020203" pitchFamily="34" charset="0"/>
                </a:rPr>
                <a:t>We have looked at trending topics on the platform, that can be boosted more to the audience, so as to increase engagement with the media.</a:t>
              </a:r>
            </a:p>
          </p:txBody>
        </p:sp>
        <p:sp>
          <p:nvSpPr>
            <p:cNvPr id="19" name="TextBox 9">
              <a:extLst>
                <a:ext uri="{FF2B5EF4-FFF2-40B4-BE49-F238E27FC236}">
                  <a16:creationId xmlns:a16="http://schemas.microsoft.com/office/drawing/2014/main" id="{963F54D9-10D1-7C8F-1FDB-6CC2B196B09E}"/>
                </a:ext>
              </a:extLst>
            </p:cNvPr>
            <p:cNvSpPr txBox="1"/>
            <p:nvPr/>
          </p:nvSpPr>
          <p:spPr>
            <a:xfrm>
              <a:off x="0" y="-47625"/>
              <a:ext cx="7569956" cy="453201"/>
            </a:xfrm>
            <a:prstGeom prst="rect">
              <a:avLst/>
            </a:prstGeom>
          </p:spPr>
          <p:txBody>
            <a:bodyPr lIns="0" tIns="0" rIns="0" bIns="0" rtlCol="0" anchor="t">
              <a:spAutoFit/>
            </a:bodyPr>
            <a:lstStyle/>
            <a:p>
              <a:pPr>
                <a:lnSpc>
                  <a:spcPts val="2940"/>
                </a:lnSpc>
              </a:pPr>
              <a:r>
                <a:rPr lang="en-US" sz="2100" spc="-21">
                  <a:latin typeface="Gadugi" panose="020B0502040204020203" pitchFamily="34" charset="0"/>
                  <a:ea typeface="Gadugi" panose="020B0502040204020203" pitchFamily="34" charset="0"/>
                </a:rPr>
                <a:t>INSIGHT</a:t>
              </a:r>
            </a:p>
          </p:txBody>
        </p:sp>
      </p:grpSp>
      <p:grpSp>
        <p:nvGrpSpPr>
          <p:cNvPr id="26" name="Group 11">
            <a:extLst>
              <a:ext uri="{FF2B5EF4-FFF2-40B4-BE49-F238E27FC236}">
                <a16:creationId xmlns:a16="http://schemas.microsoft.com/office/drawing/2014/main" id="{31CD1E6C-5DF9-7DB2-4CE7-82E19BA6153E}"/>
              </a:ext>
            </a:extLst>
          </p:cNvPr>
          <p:cNvGrpSpPr/>
          <p:nvPr/>
        </p:nvGrpSpPr>
        <p:grpSpPr>
          <a:xfrm>
            <a:off x="11581833" y="1580430"/>
            <a:ext cx="5677467" cy="1562102"/>
            <a:chOff x="0" y="-47625"/>
            <a:chExt cx="7569956" cy="2082805"/>
          </a:xfrm>
        </p:grpSpPr>
        <p:sp>
          <p:nvSpPr>
            <p:cNvPr id="27" name="TextBox 12">
              <a:extLst>
                <a:ext uri="{FF2B5EF4-FFF2-40B4-BE49-F238E27FC236}">
                  <a16:creationId xmlns:a16="http://schemas.microsoft.com/office/drawing/2014/main" id="{CB67447E-E2BA-1BE3-7B9C-61CAEBCFF812}"/>
                </a:ext>
              </a:extLst>
            </p:cNvPr>
            <p:cNvSpPr txBox="1"/>
            <p:nvPr/>
          </p:nvSpPr>
          <p:spPr>
            <a:xfrm>
              <a:off x="0" y="691990"/>
              <a:ext cx="7569956" cy="1343190"/>
            </a:xfrm>
            <a:prstGeom prst="rect">
              <a:avLst/>
            </a:prstGeom>
          </p:spPr>
          <p:txBody>
            <a:bodyPr lIns="0" tIns="0" rIns="0" bIns="0" rtlCol="0" anchor="t">
              <a:spAutoFit/>
            </a:bodyPr>
            <a:lstStyle/>
            <a:p>
              <a:pPr>
                <a:lnSpc>
                  <a:spcPts val="2660"/>
                </a:lnSpc>
              </a:pPr>
              <a:r>
                <a:rPr lang="en-US" sz="1900" spc="-19" dirty="0">
                  <a:latin typeface="Gadugi" panose="020B0502040204020203" pitchFamily="34" charset="0"/>
                  <a:ea typeface="Gadugi" panose="020B0502040204020203" pitchFamily="34" charset="0"/>
                </a:rPr>
                <a:t>We have  analyzed the brands devices that our users have, which can help us in making partnerships with a particular brand.</a:t>
              </a:r>
            </a:p>
          </p:txBody>
        </p:sp>
        <p:sp>
          <p:nvSpPr>
            <p:cNvPr id="28" name="TextBox 13">
              <a:extLst>
                <a:ext uri="{FF2B5EF4-FFF2-40B4-BE49-F238E27FC236}">
                  <a16:creationId xmlns:a16="http://schemas.microsoft.com/office/drawing/2014/main" id="{D1BB6147-4B1B-B049-3599-79ED164187F8}"/>
                </a:ext>
              </a:extLst>
            </p:cNvPr>
            <p:cNvSpPr txBox="1"/>
            <p:nvPr/>
          </p:nvSpPr>
          <p:spPr>
            <a:xfrm>
              <a:off x="0" y="-47625"/>
              <a:ext cx="7569956" cy="453201"/>
            </a:xfrm>
            <a:prstGeom prst="rect">
              <a:avLst/>
            </a:prstGeom>
          </p:spPr>
          <p:txBody>
            <a:bodyPr lIns="0" tIns="0" rIns="0" bIns="0" rtlCol="0" anchor="t">
              <a:spAutoFit/>
            </a:bodyPr>
            <a:lstStyle/>
            <a:p>
              <a:pPr>
                <a:lnSpc>
                  <a:spcPts val="2940"/>
                </a:lnSpc>
              </a:pPr>
              <a:r>
                <a:rPr lang="en-US" sz="2100" spc="-21" dirty="0">
                  <a:latin typeface="Gadugi" panose="020B0502040204020203" pitchFamily="34" charset="0"/>
                  <a:ea typeface="Gadugi" panose="020B0502040204020203" pitchFamily="34" charset="0"/>
                </a:rPr>
                <a:t>ANALYSIS</a:t>
              </a:r>
            </a:p>
          </p:txBody>
        </p:sp>
      </p:grpSp>
      <p:sp>
        <p:nvSpPr>
          <p:cNvPr id="29" name="TextBox 16">
            <a:extLst>
              <a:ext uri="{FF2B5EF4-FFF2-40B4-BE49-F238E27FC236}">
                <a16:creationId xmlns:a16="http://schemas.microsoft.com/office/drawing/2014/main" id="{6586397E-499A-EC82-17B7-1E6BF668D79A}"/>
              </a:ext>
            </a:extLst>
          </p:cNvPr>
          <p:cNvSpPr txBox="1"/>
          <p:nvPr/>
        </p:nvSpPr>
        <p:spPr>
          <a:xfrm>
            <a:off x="11582400" y="6286500"/>
            <a:ext cx="5677467" cy="344646"/>
          </a:xfrm>
          <a:prstGeom prst="rect">
            <a:avLst/>
          </a:prstGeom>
        </p:spPr>
        <p:txBody>
          <a:bodyPr lIns="0" tIns="0" rIns="0" bIns="0" rtlCol="0" anchor="t">
            <a:spAutoFit/>
          </a:bodyPr>
          <a:lstStyle/>
          <a:p>
            <a:pPr>
              <a:lnSpc>
                <a:spcPts val="2940"/>
              </a:lnSpc>
            </a:pPr>
            <a:r>
              <a:rPr lang="en-US" sz="2100" spc="-21" dirty="0">
                <a:latin typeface="Gadugi" panose="020B0502040204020203" pitchFamily="34" charset="0"/>
                <a:ea typeface="Gadugi" panose="020B0502040204020203" pitchFamily="34" charset="0"/>
              </a:rPr>
              <a:t>NEXT STEPS</a:t>
            </a:r>
          </a:p>
        </p:txBody>
      </p:sp>
      <p:sp>
        <p:nvSpPr>
          <p:cNvPr id="30" name="TextBox 8">
            <a:extLst>
              <a:ext uri="{FF2B5EF4-FFF2-40B4-BE49-F238E27FC236}">
                <a16:creationId xmlns:a16="http://schemas.microsoft.com/office/drawing/2014/main" id="{72989D91-7C17-08DB-48AB-DE69DE7D175D}"/>
              </a:ext>
            </a:extLst>
          </p:cNvPr>
          <p:cNvSpPr txBox="1"/>
          <p:nvPr/>
        </p:nvSpPr>
        <p:spPr>
          <a:xfrm>
            <a:off x="11582400" y="6972300"/>
            <a:ext cx="5677467" cy="1007392"/>
          </a:xfrm>
          <a:prstGeom prst="rect">
            <a:avLst/>
          </a:prstGeom>
        </p:spPr>
        <p:txBody>
          <a:bodyPr lIns="0" tIns="0" rIns="0" bIns="0" rtlCol="0" anchor="t">
            <a:spAutoFit/>
          </a:bodyPr>
          <a:lstStyle/>
          <a:p>
            <a:pPr>
              <a:lnSpc>
                <a:spcPts val="2660"/>
              </a:lnSpc>
            </a:pPr>
            <a:r>
              <a:rPr lang="en-US" sz="1900" spc="-19" dirty="0">
                <a:latin typeface="Gadugi" panose="020B0502040204020203" pitchFamily="34" charset="0"/>
                <a:ea typeface="Gadugi" panose="020B0502040204020203" pitchFamily="34" charset="0"/>
              </a:rPr>
              <a:t>We can target particular age groups by roping in content creators, and this age of dynamic content, we can introduce collabs ,too</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895600" y="952500"/>
            <a:ext cx="8673443" cy="7437763"/>
            <a:chOff x="0" y="0"/>
            <a:chExt cx="11564591" cy="6735873"/>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6"/>
              <a:ext cx="11564591" cy="4437707"/>
            </a:xfrm>
            <a:prstGeom prst="rect">
              <a:avLst/>
            </a:prstGeom>
          </p:spPr>
          <p:txBody>
            <a:bodyPr lIns="0" tIns="0" rIns="0" bIns="0" rtlCol="0" anchor="t">
              <a:spAutoFit/>
            </a:bodyPr>
            <a:lstStyle/>
            <a:p>
              <a:pPr marL="571500" indent="-571500">
                <a:lnSpc>
                  <a:spcPct val="150000"/>
                </a:lnSpc>
                <a:buFont typeface="Arial" panose="020B0604020202020204" pitchFamily="34" charset="0"/>
                <a:buChar char="•"/>
              </a:pPr>
              <a:r>
                <a:rPr lang="en-US" sz="3600" spc="-19" dirty="0">
                  <a:solidFill>
                    <a:srgbClr val="000000"/>
                  </a:solidFill>
                  <a:latin typeface="Graphik Regular" panose="020B0503030202060203" pitchFamily="34" charset="0"/>
                </a:rPr>
                <a:t>Project recap</a:t>
              </a:r>
            </a:p>
            <a:p>
              <a:pPr marL="571500" indent="-571500">
                <a:lnSpc>
                  <a:spcPct val="150000"/>
                </a:lnSpc>
                <a:buFont typeface="Arial" panose="020B0604020202020204" pitchFamily="34" charset="0"/>
                <a:buChar char="•"/>
              </a:pPr>
              <a:r>
                <a:rPr lang="en-US" sz="3600" spc="-19" dirty="0">
                  <a:solidFill>
                    <a:srgbClr val="000000"/>
                  </a:solidFill>
                  <a:latin typeface="Graphik Regular" panose="020B0503030202060203" pitchFamily="34" charset="0"/>
                </a:rPr>
                <a:t>Problem</a:t>
              </a:r>
            </a:p>
            <a:p>
              <a:pPr marL="571500" indent="-571500">
                <a:lnSpc>
                  <a:spcPct val="150000"/>
                </a:lnSpc>
                <a:buFont typeface="Arial" panose="020B0604020202020204" pitchFamily="34" charset="0"/>
                <a:buChar char="•"/>
              </a:pPr>
              <a:r>
                <a:rPr lang="en-US" sz="3600" spc="-19" dirty="0">
                  <a:solidFill>
                    <a:srgbClr val="000000"/>
                  </a:solidFill>
                  <a:latin typeface="Graphik Regular" panose="020B0503030202060203" pitchFamily="34" charset="0"/>
                </a:rPr>
                <a:t>The Analytics team</a:t>
              </a:r>
            </a:p>
            <a:p>
              <a:pPr marL="571500" indent="-571500">
                <a:lnSpc>
                  <a:spcPct val="150000"/>
                </a:lnSpc>
                <a:buFont typeface="Arial" panose="020B0604020202020204" pitchFamily="34" charset="0"/>
                <a:buChar char="•"/>
              </a:pPr>
              <a:r>
                <a:rPr lang="en-US" sz="3600" spc="-19" dirty="0">
                  <a:solidFill>
                    <a:srgbClr val="000000"/>
                  </a:solidFill>
                  <a:latin typeface="Graphik Regular" panose="020B0503030202060203" pitchFamily="34" charset="0"/>
                </a:rPr>
                <a:t>Process</a:t>
              </a:r>
            </a:p>
            <a:p>
              <a:pPr marL="571500" indent="-571500">
                <a:lnSpc>
                  <a:spcPct val="150000"/>
                </a:lnSpc>
                <a:buFont typeface="Arial" panose="020B0604020202020204" pitchFamily="34" charset="0"/>
                <a:buChar char="•"/>
              </a:pPr>
              <a:r>
                <a:rPr lang="en-US" sz="3600" spc="-19" dirty="0">
                  <a:solidFill>
                    <a:srgbClr val="000000"/>
                  </a:solidFill>
                  <a:latin typeface="Graphik Regular" panose="020B0503030202060203" pitchFamily="34" charset="0"/>
                </a:rPr>
                <a:t>Insights</a:t>
              </a:r>
            </a:p>
            <a:p>
              <a:pPr marL="571500" indent="-571500">
                <a:lnSpc>
                  <a:spcPct val="150000"/>
                </a:lnSpc>
                <a:buFont typeface="Arial" panose="020B0604020202020204" pitchFamily="34" charset="0"/>
                <a:buChar char="•"/>
              </a:pPr>
              <a:r>
                <a:rPr lang="en-US" sz="36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571500"/>
            <a:ext cx="12350504" cy="9296400"/>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228601" y="2095501"/>
            <a:ext cx="6453903" cy="6467663"/>
          </a:xfrm>
          <a:prstGeom prst="rect">
            <a:avLst/>
          </a:prstGeom>
        </p:spPr>
      </p:pic>
      <p:sp>
        <p:nvSpPr>
          <p:cNvPr id="33" name="TextBox 33"/>
          <p:cNvSpPr txBox="1"/>
          <p:nvPr/>
        </p:nvSpPr>
        <p:spPr>
          <a:xfrm>
            <a:off x="838200" y="4152900"/>
            <a:ext cx="5469786" cy="2462213"/>
          </a:xfrm>
          <a:prstGeom prst="rect">
            <a:avLst/>
          </a:prstGeom>
        </p:spPr>
        <p:txBody>
          <a:bodyPr wrap="square"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B4518B2D-C31C-8BCA-30FF-50191DD111C9}"/>
              </a:ext>
            </a:extLst>
          </p:cNvPr>
          <p:cNvSpPr txBox="1"/>
          <p:nvPr/>
        </p:nvSpPr>
        <p:spPr>
          <a:xfrm>
            <a:off x="6781800" y="1714500"/>
            <a:ext cx="10210800" cy="7141507"/>
          </a:xfrm>
          <a:prstGeom prst="rect">
            <a:avLst/>
          </a:prstGeom>
          <a:noFill/>
        </p:spPr>
        <p:txBody>
          <a:bodyPr wrap="square" rtlCol="0">
            <a:spAutoFit/>
          </a:bodyPr>
          <a:lstStyle/>
          <a:p>
            <a:pPr algn="just">
              <a:lnSpc>
                <a:spcPct val="150000"/>
              </a:lnSpc>
            </a:pPr>
            <a:r>
              <a:rPr lang="en-IN" sz="3200" b="0" i="0" u="none" strike="noStrike" baseline="0" dirty="0">
                <a:solidFill>
                  <a:srgbClr val="000000"/>
                </a:solidFill>
                <a:latin typeface="Arial" panose="020B0604020202020204" pitchFamily="34" charset="0"/>
              </a:rPr>
              <a:t>Today, we are going to discuss an in depth analysis for Social Buzz, who have to scale their organization to justify the increasing popularity of the platform. </a:t>
            </a:r>
            <a:r>
              <a:rPr lang="en-IN" sz="3200" dirty="0">
                <a:solidFill>
                  <a:srgbClr val="000000"/>
                </a:solidFill>
                <a:latin typeface="Arial" panose="020B0604020202020204" pitchFamily="34" charset="0"/>
              </a:rPr>
              <a:t>At Accenture, will focus on three major points:</a:t>
            </a:r>
          </a:p>
          <a:p>
            <a:pPr algn="just"/>
            <a:endParaRPr lang="en-IN" sz="3200" dirty="0">
              <a:solidFill>
                <a:srgbClr val="000000"/>
              </a:solidFill>
              <a:latin typeface="Arial" panose="020B0604020202020204" pitchFamily="34" charset="0"/>
            </a:endParaRPr>
          </a:p>
          <a:p>
            <a:pPr marL="457200" indent="-457200" algn="just">
              <a:lnSpc>
                <a:spcPct val="150000"/>
              </a:lnSpc>
              <a:buFont typeface="Arial" panose="020B0604020202020204" pitchFamily="34" charset="0"/>
              <a:buChar char="•"/>
            </a:pPr>
            <a:r>
              <a:rPr lang="en-IN" sz="3200" i="0" u="none" strike="noStrike" baseline="0" dirty="0">
                <a:solidFill>
                  <a:srgbClr val="000000"/>
                </a:solidFill>
                <a:latin typeface="Arial" panose="020B0604020202020204" pitchFamily="34" charset="0"/>
              </a:rPr>
              <a:t> Auditing the </a:t>
            </a:r>
            <a:r>
              <a:rPr lang="en-IN" sz="3200" b="1" i="0" u="none" strike="noStrike" baseline="0" dirty="0">
                <a:solidFill>
                  <a:srgbClr val="000000"/>
                </a:solidFill>
                <a:latin typeface="Arial" panose="020B0604020202020204" pitchFamily="34" charset="0"/>
              </a:rPr>
              <a:t>big</a:t>
            </a:r>
            <a:r>
              <a:rPr lang="en-IN" sz="3200" b="1" dirty="0">
                <a:solidFill>
                  <a:srgbClr val="000000"/>
                </a:solidFill>
                <a:latin typeface="Arial" panose="020B0604020202020204" pitchFamily="34" charset="0"/>
              </a:rPr>
              <a:t> data</a:t>
            </a:r>
            <a:r>
              <a:rPr lang="en-IN" sz="3200" dirty="0">
                <a:solidFill>
                  <a:srgbClr val="000000"/>
                </a:solidFill>
                <a:latin typeface="Arial" panose="020B0604020202020204" pitchFamily="34" charset="0"/>
              </a:rPr>
              <a:t> practice of your organization.</a:t>
            </a:r>
          </a:p>
          <a:p>
            <a:pPr marL="457200" indent="-457200" algn="just">
              <a:lnSpc>
                <a:spcPct val="150000"/>
              </a:lnSpc>
              <a:buFont typeface="Arial" panose="020B0604020202020204" pitchFamily="34" charset="0"/>
              <a:buChar char="•"/>
            </a:pPr>
            <a:r>
              <a:rPr lang="en-IN" sz="3200" i="0" u="none" strike="noStrike" baseline="0" dirty="0">
                <a:solidFill>
                  <a:srgbClr val="000000"/>
                </a:solidFill>
                <a:latin typeface="Arial" panose="020B0604020202020204" pitchFamily="34" charset="0"/>
              </a:rPr>
              <a:t> Provide expertise for ensuring a successful </a:t>
            </a:r>
            <a:r>
              <a:rPr lang="en-IN" sz="3200" b="1" i="0" u="none" strike="noStrike" baseline="0" dirty="0">
                <a:solidFill>
                  <a:srgbClr val="000000"/>
                </a:solidFill>
                <a:latin typeface="Arial" panose="020B0604020202020204" pitchFamily="34" charset="0"/>
              </a:rPr>
              <a:t>Initial Public Offering (IPO)</a:t>
            </a:r>
            <a:r>
              <a:rPr lang="en-IN" sz="3200" i="0" u="none" strike="noStrike" baseline="0" dirty="0">
                <a:solidFill>
                  <a:srgbClr val="000000"/>
                </a:solidFill>
                <a:latin typeface="Arial" panose="020B0604020202020204" pitchFamily="34" charset="0"/>
              </a:rPr>
              <a:t>.</a:t>
            </a:r>
          </a:p>
          <a:p>
            <a:pPr marL="457200" indent="-457200" algn="just">
              <a:lnSpc>
                <a:spcPct val="150000"/>
              </a:lnSpc>
              <a:buFont typeface="Arial" panose="020B0604020202020204" pitchFamily="34" charset="0"/>
              <a:buChar char="•"/>
            </a:pPr>
            <a:r>
              <a:rPr lang="en-IN" sz="3200" i="0" u="none" strike="noStrike" baseline="0" dirty="0">
                <a:solidFill>
                  <a:srgbClr val="000000"/>
                </a:solidFill>
                <a:latin typeface="Arial" panose="020B0604020202020204" pitchFamily="34" charset="0"/>
              </a:rPr>
              <a:t> </a:t>
            </a:r>
            <a:r>
              <a:rPr lang="en-IN" sz="3200" b="1" i="0" u="none" strike="noStrike" baseline="0" dirty="0">
                <a:solidFill>
                  <a:srgbClr val="000000"/>
                </a:solidFill>
                <a:latin typeface="Arial" panose="020B0604020202020204" pitchFamily="34" charset="0"/>
              </a:rPr>
              <a:t>Analyse</a:t>
            </a:r>
            <a:r>
              <a:rPr lang="en-IN" sz="3200" i="0" u="none" strike="noStrike" baseline="0" dirty="0">
                <a:solidFill>
                  <a:srgbClr val="000000"/>
                </a:solidFill>
                <a:latin typeface="Arial" panose="020B0604020202020204" pitchFamily="34" charset="0"/>
              </a:rPr>
              <a:t> the data insights and trends, to find the popular categories on the platform.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id="{DA0F8507-B447-4EAA-6D19-965C81328ED9}"/>
              </a:ext>
            </a:extLst>
          </p:cNvPr>
          <p:cNvSpPr txBox="1"/>
          <p:nvPr/>
        </p:nvSpPr>
        <p:spPr>
          <a:xfrm>
            <a:off x="2590800" y="5143500"/>
            <a:ext cx="6400800" cy="4524315"/>
          </a:xfrm>
          <a:prstGeom prst="rect">
            <a:avLst/>
          </a:prstGeom>
          <a:noFill/>
        </p:spPr>
        <p:txBody>
          <a:bodyPr wrap="square" rtlCol="0">
            <a:spAutoFit/>
          </a:bodyPr>
          <a:lstStyle/>
          <a:p>
            <a:pPr algn="just"/>
            <a:r>
              <a:rPr lang="en-IN" sz="3600" dirty="0">
                <a:solidFill>
                  <a:schemeClr val="bg1"/>
                </a:solidFill>
              </a:rPr>
              <a:t>For Data Analysis, we try to understand  which sections are more popular among the users of the platform, using  various visualization techniques , so as to help the organizations to take their  content in to the right direction.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a:extLst>
              <a:ext uri="{FF2B5EF4-FFF2-40B4-BE49-F238E27FC236}">
                <a16:creationId xmlns:a16="http://schemas.microsoft.com/office/drawing/2014/main" id="{E87BE275-9C76-B84D-99FD-DDBB24E1A851}"/>
              </a:ext>
            </a:extLst>
          </p:cNvPr>
          <p:cNvSpPr txBox="1"/>
          <p:nvPr/>
        </p:nvSpPr>
        <p:spPr>
          <a:xfrm>
            <a:off x="13868400" y="1409700"/>
            <a:ext cx="4419600" cy="1600438"/>
          </a:xfrm>
          <a:prstGeom prst="rect">
            <a:avLst/>
          </a:prstGeom>
          <a:noFill/>
        </p:spPr>
        <p:txBody>
          <a:bodyPr wrap="square" rtlCol="0">
            <a:spAutoFit/>
          </a:bodyPr>
          <a:lstStyle/>
          <a:p>
            <a:r>
              <a:rPr lang="en-IN" sz="4400" b="1" dirty="0"/>
              <a:t>Mae Mulligan</a:t>
            </a:r>
          </a:p>
          <a:p>
            <a:r>
              <a:rPr lang="en-IN" sz="3600" dirty="0"/>
              <a:t>Managing Director</a:t>
            </a:r>
            <a:endParaRPr lang="en-IN" sz="4400" dirty="0"/>
          </a:p>
          <a:p>
            <a:endParaRPr lang="en-IN" dirty="0"/>
          </a:p>
        </p:txBody>
      </p:sp>
      <p:sp>
        <p:nvSpPr>
          <p:cNvPr id="33" name="TextBox 32">
            <a:extLst>
              <a:ext uri="{FF2B5EF4-FFF2-40B4-BE49-F238E27FC236}">
                <a16:creationId xmlns:a16="http://schemas.microsoft.com/office/drawing/2014/main" id="{8B834789-5982-C9C3-3FC4-21C16A1BD890}"/>
              </a:ext>
            </a:extLst>
          </p:cNvPr>
          <p:cNvSpPr txBox="1"/>
          <p:nvPr/>
        </p:nvSpPr>
        <p:spPr>
          <a:xfrm>
            <a:off x="13868400" y="4305300"/>
            <a:ext cx="4482830" cy="1661993"/>
          </a:xfrm>
          <a:prstGeom prst="rect">
            <a:avLst/>
          </a:prstGeom>
          <a:noFill/>
        </p:spPr>
        <p:txBody>
          <a:bodyPr wrap="square" rtlCol="0">
            <a:spAutoFit/>
          </a:bodyPr>
          <a:lstStyle/>
          <a:p>
            <a:r>
              <a:rPr lang="en-IN" sz="4400" b="1" dirty="0"/>
              <a:t>Marcus </a:t>
            </a:r>
            <a:r>
              <a:rPr lang="en-IN" sz="4400" b="1" dirty="0" err="1"/>
              <a:t>Rompton</a:t>
            </a:r>
            <a:endParaRPr lang="en-IN" sz="4400" b="1" dirty="0"/>
          </a:p>
          <a:p>
            <a:r>
              <a:rPr lang="en-IN" sz="3600" dirty="0"/>
              <a:t>Senior Principal</a:t>
            </a:r>
            <a:endParaRPr lang="en-IN" sz="4400" dirty="0"/>
          </a:p>
          <a:p>
            <a:endParaRPr lang="en-IN" dirty="0"/>
          </a:p>
        </p:txBody>
      </p:sp>
      <p:grpSp>
        <p:nvGrpSpPr>
          <p:cNvPr id="34" name="Group 28">
            <a:extLst>
              <a:ext uri="{FF2B5EF4-FFF2-40B4-BE49-F238E27FC236}">
                <a16:creationId xmlns:a16="http://schemas.microsoft.com/office/drawing/2014/main" id="{F5461BEB-C90A-83D8-67A8-FE63A6961B90}"/>
              </a:ext>
            </a:extLst>
          </p:cNvPr>
          <p:cNvGrpSpPr>
            <a:grpSpLocks noChangeAspect="1"/>
          </p:cNvGrpSpPr>
          <p:nvPr/>
        </p:nvGrpSpPr>
        <p:grpSpPr>
          <a:xfrm>
            <a:off x="11430000" y="4000500"/>
            <a:ext cx="2174041" cy="2165548"/>
            <a:chOff x="0" y="0"/>
            <a:chExt cx="6502400" cy="6477000"/>
          </a:xfrm>
        </p:grpSpPr>
        <p:sp>
          <p:nvSpPr>
            <p:cNvPr id="35" name="Freeform 29">
              <a:extLst>
                <a:ext uri="{FF2B5EF4-FFF2-40B4-BE49-F238E27FC236}">
                  <a16:creationId xmlns:a16="http://schemas.microsoft.com/office/drawing/2014/main" id="{256C659C-9E37-BCAE-7C15-F3A5813C38EB}"/>
                </a:ext>
              </a:extLst>
            </p:cNvPr>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4266" t="1917" r="-22903" b="-93994"/>
              </a:stretch>
            </a:blipFill>
            <a:ln>
              <a:solidFill>
                <a:srgbClr val="00BAFF"/>
              </a:solidFill>
            </a:ln>
          </p:spPr>
          <p:txBody>
            <a:bodyPr/>
            <a:lstStyle/>
            <a:p>
              <a:endParaRPr lang="en-AU" dirty="0"/>
            </a:p>
          </p:txBody>
        </p:sp>
        <p:sp>
          <p:nvSpPr>
            <p:cNvPr id="36" name="Freeform 30">
              <a:extLst>
                <a:ext uri="{FF2B5EF4-FFF2-40B4-BE49-F238E27FC236}">
                  <a16:creationId xmlns:a16="http://schemas.microsoft.com/office/drawing/2014/main" id="{E448F325-7C47-1E0E-B4C4-9C10024AB261}"/>
                </a:ext>
              </a:extLst>
            </p:cNvPr>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7" name="TextBox 36">
            <a:extLst>
              <a:ext uri="{FF2B5EF4-FFF2-40B4-BE49-F238E27FC236}">
                <a16:creationId xmlns:a16="http://schemas.microsoft.com/office/drawing/2014/main" id="{933322B4-AF1D-1036-7945-802D199A60BD}"/>
              </a:ext>
            </a:extLst>
          </p:cNvPr>
          <p:cNvSpPr txBox="1"/>
          <p:nvPr/>
        </p:nvSpPr>
        <p:spPr>
          <a:xfrm>
            <a:off x="13868400" y="7277100"/>
            <a:ext cx="4419600" cy="1600438"/>
          </a:xfrm>
          <a:prstGeom prst="rect">
            <a:avLst/>
          </a:prstGeom>
          <a:noFill/>
        </p:spPr>
        <p:txBody>
          <a:bodyPr wrap="square" rtlCol="0">
            <a:spAutoFit/>
          </a:bodyPr>
          <a:lstStyle/>
          <a:p>
            <a:r>
              <a:rPr lang="en-IN" sz="4400" b="1" dirty="0"/>
              <a:t>Jignesh Mathure</a:t>
            </a:r>
          </a:p>
          <a:p>
            <a:r>
              <a:rPr lang="en-IN" sz="3600" dirty="0"/>
              <a:t>Data Analyst</a:t>
            </a:r>
            <a:endParaRPr lang="en-IN" sz="4400" dirty="0"/>
          </a:p>
          <a:p>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62961623-7C8A-D361-E6FE-80A880DEDF31}"/>
              </a:ext>
            </a:extLst>
          </p:cNvPr>
          <p:cNvSpPr txBox="1"/>
          <p:nvPr/>
        </p:nvSpPr>
        <p:spPr>
          <a:xfrm>
            <a:off x="4114800" y="1333500"/>
            <a:ext cx="5638800" cy="769441"/>
          </a:xfrm>
          <a:prstGeom prst="rect">
            <a:avLst/>
          </a:prstGeom>
          <a:noFill/>
        </p:spPr>
        <p:txBody>
          <a:bodyPr wrap="square" rtlCol="0">
            <a:spAutoFit/>
          </a:bodyPr>
          <a:lstStyle/>
          <a:p>
            <a:r>
              <a:rPr lang="en-IN" sz="4400" b="1" dirty="0">
                <a:solidFill>
                  <a:schemeClr val="bg1"/>
                </a:solidFill>
              </a:rPr>
              <a:t>DATA UNDERSTANDING</a:t>
            </a:r>
          </a:p>
        </p:txBody>
      </p:sp>
      <p:sp>
        <p:nvSpPr>
          <p:cNvPr id="40" name="TextBox 39">
            <a:extLst>
              <a:ext uri="{FF2B5EF4-FFF2-40B4-BE49-F238E27FC236}">
                <a16:creationId xmlns:a16="http://schemas.microsoft.com/office/drawing/2014/main" id="{F74952C1-A55E-AA9A-5C30-A62BE5C1204F}"/>
              </a:ext>
            </a:extLst>
          </p:cNvPr>
          <p:cNvSpPr txBox="1"/>
          <p:nvPr/>
        </p:nvSpPr>
        <p:spPr>
          <a:xfrm>
            <a:off x="7772400" y="4533900"/>
            <a:ext cx="5638800" cy="769441"/>
          </a:xfrm>
          <a:prstGeom prst="rect">
            <a:avLst/>
          </a:prstGeom>
          <a:noFill/>
        </p:spPr>
        <p:txBody>
          <a:bodyPr wrap="square" rtlCol="0">
            <a:spAutoFit/>
          </a:bodyPr>
          <a:lstStyle/>
          <a:p>
            <a:r>
              <a:rPr lang="en-IN" sz="4400" b="1" dirty="0">
                <a:solidFill>
                  <a:schemeClr val="bg1"/>
                </a:solidFill>
              </a:rPr>
              <a:t>DATA MODELLING</a:t>
            </a:r>
          </a:p>
        </p:txBody>
      </p:sp>
      <p:sp>
        <p:nvSpPr>
          <p:cNvPr id="41" name="TextBox 40">
            <a:extLst>
              <a:ext uri="{FF2B5EF4-FFF2-40B4-BE49-F238E27FC236}">
                <a16:creationId xmlns:a16="http://schemas.microsoft.com/office/drawing/2014/main" id="{EEA744AD-A10C-C836-4F74-6AF967EE0B43}"/>
              </a:ext>
            </a:extLst>
          </p:cNvPr>
          <p:cNvSpPr txBox="1"/>
          <p:nvPr/>
        </p:nvSpPr>
        <p:spPr>
          <a:xfrm>
            <a:off x="5867400" y="2857500"/>
            <a:ext cx="5638800" cy="769441"/>
          </a:xfrm>
          <a:prstGeom prst="rect">
            <a:avLst/>
          </a:prstGeom>
          <a:noFill/>
        </p:spPr>
        <p:txBody>
          <a:bodyPr wrap="square" rtlCol="0">
            <a:spAutoFit/>
          </a:bodyPr>
          <a:lstStyle/>
          <a:p>
            <a:r>
              <a:rPr lang="en-IN" sz="4400" b="1" dirty="0">
                <a:solidFill>
                  <a:schemeClr val="bg1"/>
                </a:solidFill>
              </a:rPr>
              <a:t>DATA EXTRACTING</a:t>
            </a:r>
          </a:p>
        </p:txBody>
      </p:sp>
      <p:sp>
        <p:nvSpPr>
          <p:cNvPr id="42" name="TextBox 41">
            <a:extLst>
              <a:ext uri="{FF2B5EF4-FFF2-40B4-BE49-F238E27FC236}">
                <a16:creationId xmlns:a16="http://schemas.microsoft.com/office/drawing/2014/main" id="{02069C39-99C9-38F7-A58D-DB122E29DAE5}"/>
              </a:ext>
            </a:extLst>
          </p:cNvPr>
          <p:cNvSpPr txBox="1"/>
          <p:nvPr/>
        </p:nvSpPr>
        <p:spPr>
          <a:xfrm>
            <a:off x="9677400" y="6126659"/>
            <a:ext cx="5638800" cy="769441"/>
          </a:xfrm>
          <a:prstGeom prst="rect">
            <a:avLst/>
          </a:prstGeom>
          <a:noFill/>
        </p:spPr>
        <p:txBody>
          <a:bodyPr wrap="square" rtlCol="0">
            <a:spAutoFit/>
          </a:bodyPr>
          <a:lstStyle/>
          <a:p>
            <a:r>
              <a:rPr lang="en-IN" sz="4400" b="1" dirty="0">
                <a:solidFill>
                  <a:schemeClr val="bg1"/>
                </a:solidFill>
              </a:rPr>
              <a:t>DATA ANALYSIS</a:t>
            </a:r>
          </a:p>
        </p:txBody>
      </p:sp>
      <p:sp>
        <p:nvSpPr>
          <p:cNvPr id="43" name="TextBox 42">
            <a:extLst>
              <a:ext uri="{FF2B5EF4-FFF2-40B4-BE49-F238E27FC236}">
                <a16:creationId xmlns:a16="http://schemas.microsoft.com/office/drawing/2014/main" id="{32C9CDF1-9893-B4E6-73C9-57F8F19FE44B}"/>
              </a:ext>
            </a:extLst>
          </p:cNvPr>
          <p:cNvSpPr txBox="1"/>
          <p:nvPr/>
        </p:nvSpPr>
        <p:spPr>
          <a:xfrm>
            <a:off x="11353800" y="7886700"/>
            <a:ext cx="6324600" cy="769441"/>
          </a:xfrm>
          <a:prstGeom prst="rect">
            <a:avLst/>
          </a:prstGeom>
          <a:noFill/>
        </p:spPr>
        <p:txBody>
          <a:bodyPr wrap="square" rtlCol="0">
            <a:spAutoFit/>
          </a:bodyPr>
          <a:lstStyle/>
          <a:p>
            <a:r>
              <a:rPr lang="en-IN" sz="4400" b="1" dirty="0">
                <a:solidFill>
                  <a:schemeClr val="bg1"/>
                </a:solidFill>
              </a:rPr>
              <a:t>REPRESENTING INSIGHTS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pic>
        <p:nvPicPr>
          <p:cNvPr id="15" name="Picture 14">
            <a:extLst>
              <a:ext uri="{FF2B5EF4-FFF2-40B4-BE49-F238E27FC236}">
                <a16:creationId xmlns:a16="http://schemas.microsoft.com/office/drawing/2014/main" id="{3ABB063D-1A3B-65B2-54F3-BA608D421E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2247900"/>
            <a:ext cx="12649200" cy="782142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441473" y="8909900"/>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a:extLst>
              <a:ext uri="{FF2B5EF4-FFF2-40B4-BE49-F238E27FC236}">
                <a16:creationId xmlns:a16="http://schemas.microsoft.com/office/drawing/2014/main" id="{1413D303-89DD-0BB9-39FD-B8E28DBC4BE9}"/>
              </a:ext>
            </a:extLst>
          </p:cNvPr>
          <p:cNvPicPr>
            <a:picLocks noChangeAspect="1"/>
          </p:cNvPicPr>
          <p:nvPr/>
        </p:nvPicPr>
        <p:blipFill>
          <a:blip r:embed="rId7"/>
          <a:stretch>
            <a:fillRect/>
          </a:stretch>
        </p:blipFill>
        <p:spPr>
          <a:xfrm>
            <a:off x="3124200" y="0"/>
            <a:ext cx="14935200" cy="904572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32" name="Picture 31">
            <a:extLst>
              <a:ext uri="{FF2B5EF4-FFF2-40B4-BE49-F238E27FC236}">
                <a16:creationId xmlns:a16="http://schemas.microsoft.com/office/drawing/2014/main" id="{1F1D6A0C-9D0B-451D-10CE-0E18D344A8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43400" y="1485900"/>
            <a:ext cx="9753600" cy="7315200"/>
          </a:xfrm>
          <a:prstGeom prst="rect">
            <a:avLst/>
          </a:prstGeom>
        </p:spPr>
      </p:pic>
      <p:sp>
        <p:nvSpPr>
          <p:cNvPr id="27" name="TextBox 26">
            <a:extLst>
              <a:ext uri="{FF2B5EF4-FFF2-40B4-BE49-F238E27FC236}">
                <a16:creationId xmlns:a16="http://schemas.microsoft.com/office/drawing/2014/main" id="{C463FCE1-8C9A-4EF2-355D-DC68A3D8D1C2}"/>
              </a:ext>
            </a:extLst>
          </p:cNvPr>
          <p:cNvSpPr txBox="1"/>
          <p:nvPr/>
        </p:nvSpPr>
        <p:spPr>
          <a:xfrm>
            <a:off x="2819400" y="1485900"/>
            <a:ext cx="3886200" cy="1200329"/>
          </a:xfrm>
          <a:prstGeom prst="rect">
            <a:avLst/>
          </a:prstGeom>
          <a:noFill/>
        </p:spPr>
        <p:txBody>
          <a:bodyPr wrap="square" rtlCol="0">
            <a:spAutoFit/>
          </a:bodyPr>
          <a:lstStyle/>
          <a:p>
            <a:r>
              <a:rPr lang="en-IN" sz="3600" b="1" dirty="0"/>
              <a:t>AGE GROUPS OF USERS</a:t>
            </a:r>
          </a:p>
        </p:txBody>
      </p:sp>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778</TotalTime>
  <Words>1347</Words>
  <Application>Microsoft Office PowerPoint</Application>
  <PresentationFormat>Custom</PresentationFormat>
  <Paragraphs>130</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Calibri</vt:lpstr>
      <vt:lpstr>Graphik Regular</vt:lpstr>
      <vt:lpstr>Gadugi</vt:lpstr>
      <vt:lpstr>Clear Sans Regular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Jignesh Mathure</cp:lastModifiedBy>
  <cp:revision>10</cp:revision>
  <dcterms:created xsi:type="dcterms:W3CDTF">2006-08-16T00:00:00Z</dcterms:created>
  <dcterms:modified xsi:type="dcterms:W3CDTF">2022-08-23T18:32:51Z</dcterms:modified>
  <dc:identifier>DAEhDyfaYKE</dc:identifier>
</cp:coreProperties>
</file>